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65" r:id="rId4"/>
    <p:sldId id="266" r:id="rId5"/>
    <p:sldId id="283" r:id="rId6"/>
    <p:sldId id="284" r:id="rId7"/>
    <p:sldId id="285" r:id="rId8"/>
    <p:sldId id="286" r:id="rId9"/>
    <p:sldId id="287" r:id="rId10"/>
    <p:sldId id="288" r:id="rId11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>
        <p:scale>
          <a:sx n="80" d="100"/>
          <a:sy n="80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FB722-C553-4C4F-8777-D65C7A06A23C}" type="datetimeFigureOut">
              <a:rPr lang="en-GB" smtClean="0"/>
              <a:t>04/11/2025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ECAD4-F3F7-4991-9B2D-9927CD8E78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62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ECAD4-F3F7-4991-9B2D-9927CD8E78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3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6F55C-6978-4BB9-3C3B-8830CBF68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FC93C-02E3-A100-B551-D99595C74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B262B9-5AB5-88F3-79FC-539A23A00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9B322-F5C1-5A27-2B7D-62EEBE0A3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ECAD4-F3F7-4991-9B2D-9927CD8E78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866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F8EF-603D-0F13-BA07-41EFD68DC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9936A-CCF6-E261-2E93-BDD8F2101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D9E95-69EA-3B4E-EF2A-92DFC9F9A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2E1B1-31EF-DF8D-9C06-0106AA99B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ECAD4-F3F7-4991-9B2D-9927CD8E78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3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9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5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2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5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6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7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1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3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6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1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8747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48604-ACFF-1556-6CFF-1A0752F01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316" y="545127"/>
            <a:ext cx="4907084" cy="5389683"/>
          </a:xfrm>
        </p:spPr>
        <p:txBody>
          <a:bodyPr anchor="t">
            <a:normAutofit fontScale="90000"/>
          </a:bodyPr>
          <a:lstStyle/>
          <a:p>
            <a:r>
              <a:rPr lang="en-US" sz="6000" b="1" dirty="0"/>
              <a:t>Fashion-MNIST Classification Using ANN and CNN</a:t>
            </a:r>
            <a:br>
              <a:rPr lang="en-US" sz="6000" b="1" dirty="0"/>
            </a:br>
            <a:br>
              <a:rPr lang="en-PK" sz="55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PK" sz="5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95085-0204-4E49-5007-2D32FD6CC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2400" y="4508500"/>
            <a:ext cx="6408736" cy="1804373"/>
          </a:xfrm>
        </p:spPr>
        <p:txBody>
          <a:bodyPr anchor="b">
            <a:normAutofit/>
          </a:bodyPr>
          <a:lstStyle/>
          <a:p>
            <a:r>
              <a:rPr lang="en-US" dirty="0"/>
              <a:t>Name    Huzaifa Pervaiz</a:t>
            </a:r>
          </a:p>
          <a:p>
            <a:r>
              <a:rPr lang="en-US" dirty="0"/>
              <a:t>Course Master’s in ai</a:t>
            </a:r>
            <a:endParaRPr lang="en-PK" dirty="0"/>
          </a:p>
        </p:txBody>
      </p:sp>
      <p:pic>
        <p:nvPicPr>
          <p:cNvPr id="15" name="Video 14" descr="Computer Servers">
            <a:extLst>
              <a:ext uri="{FF2B5EF4-FFF2-40B4-BE49-F238E27FC236}">
                <a16:creationId xmlns:a16="http://schemas.microsoft.com/office/drawing/2014/main" id="{3E80DAFF-9322-208C-8A4F-EA97EDF78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91"/>
          <a:stretch/>
        </p:blipFill>
        <p:spPr>
          <a:xfrm>
            <a:off x="5232400" y="642421"/>
            <a:ext cx="6408735" cy="35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3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FBD44-08C5-2950-D9CC-F369C5271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8E0F-3FA8-94AF-45BD-E6DFDD4F79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58800"/>
            <a:ext cx="4787900" cy="1184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dirty="0"/>
              <a:t>Future Work</a:t>
            </a:r>
          </a:p>
        </p:txBody>
      </p:sp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415BE8A5-0C2E-E19A-DF83-528419CC0D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849438"/>
            <a:ext cx="10601325" cy="50244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/>
              <a:t>• Suggestions for Improvement / Future Directions: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Apply </a:t>
            </a:r>
            <a:r>
              <a:rPr lang="en-US" sz="1600" b="1" dirty="0"/>
              <a:t>data augmentation</a:t>
            </a:r>
            <a:r>
              <a:rPr lang="en-US" sz="1600" dirty="0"/>
              <a:t> (rotations, flips) to improve generalization.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Experiment with </a:t>
            </a:r>
            <a:r>
              <a:rPr lang="en-US" sz="1600" b="1" dirty="0"/>
              <a:t>different optimizers</a:t>
            </a:r>
            <a:r>
              <a:rPr lang="en-US" sz="1600" dirty="0"/>
              <a:t> (e.g., SGD, </a:t>
            </a:r>
            <a:r>
              <a:rPr lang="en-US" sz="1600" dirty="0" err="1"/>
              <a:t>RMSProp</a:t>
            </a:r>
            <a:r>
              <a:rPr lang="en-US" sz="16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Explore </a:t>
            </a:r>
            <a:r>
              <a:rPr lang="en-US" sz="1600" b="1" dirty="0"/>
              <a:t>deeper CNN architectures</a:t>
            </a:r>
            <a:r>
              <a:rPr lang="en-US" sz="1600" dirty="0"/>
              <a:t> or </a:t>
            </a:r>
            <a:r>
              <a:rPr lang="en-US" sz="1600" b="1" dirty="0"/>
              <a:t>transfer learning</a:t>
            </a:r>
            <a:r>
              <a:rPr lang="en-US" sz="1600" dirty="0"/>
              <a:t> (e.g., </a:t>
            </a:r>
            <a:r>
              <a:rPr lang="en-US" sz="1600" dirty="0" err="1"/>
              <a:t>ResNet</a:t>
            </a:r>
            <a:r>
              <a:rPr lang="en-US" sz="1600" dirty="0"/>
              <a:t>).</a:t>
            </a:r>
          </a:p>
          <a:p>
            <a:r>
              <a:rPr lang="en-US" sz="1600" b="1" dirty="0"/>
              <a:t>• Acknowledgments:</a:t>
            </a:r>
            <a:br>
              <a:rPr lang="en-US" sz="1600" dirty="0"/>
            </a:br>
            <a:r>
              <a:rPr lang="en-US" sz="1600" dirty="0"/>
              <a:t>Grateful for the guidance and resources provided by the </a:t>
            </a:r>
            <a:r>
              <a:rPr lang="en-US" sz="1600" b="1" dirty="0"/>
              <a:t>Neural Networks module instructor</a:t>
            </a:r>
            <a:r>
              <a:rPr lang="en-US" sz="1600" dirty="0"/>
              <a:t> and the use of </a:t>
            </a:r>
            <a:r>
              <a:rPr lang="en-US" sz="1600" b="1" dirty="0" err="1"/>
              <a:t>PyTorch</a:t>
            </a:r>
            <a:r>
              <a:rPr lang="en-US" sz="1600" dirty="0"/>
              <a:t> and </a:t>
            </a:r>
            <a:r>
              <a:rPr lang="en-US" sz="1600" b="1" dirty="0" err="1"/>
              <a:t>TorchVision</a:t>
            </a:r>
            <a:r>
              <a:rPr lang="en-US" sz="1600" dirty="0"/>
              <a:t> libraries for implementation.</a:t>
            </a:r>
          </a:p>
          <a:p>
            <a:r>
              <a:rPr lang="en-US" sz="1600" b="1" dirty="0"/>
              <a:t>• References / Tools: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Dataset: </a:t>
            </a:r>
            <a:r>
              <a:rPr lang="en-US" sz="1600" i="1" dirty="0"/>
              <a:t>Fashion-MNIST by Zalando Research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Libraries: </a:t>
            </a:r>
            <a:r>
              <a:rPr lang="en-US" sz="1600" i="1" dirty="0" err="1"/>
              <a:t>PyTorch</a:t>
            </a:r>
            <a:r>
              <a:rPr lang="en-US" sz="1600" i="1" dirty="0"/>
              <a:t>, NumPy, Matplotlib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419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70940-424C-B391-7807-18FB3D12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063" y="545126"/>
            <a:ext cx="4537073" cy="2186096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49B29-B461-C3C5-1F27-1D81649E7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897" y="1543050"/>
            <a:ext cx="5432445" cy="4765674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600" b="1" dirty="0"/>
              <a:t>Background / Context:</a:t>
            </a:r>
            <a:br>
              <a:rPr lang="en-US" sz="1600" dirty="0"/>
            </a:br>
            <a:r>
              <a:rPr lang="en-US" sz="1600" dirty="0"/>
              <a:t>Deep learning has become a key technique in artificial intelligence, allowing computers to recognize and interpret visual data effectively. Among various models, neural networks like </a:t>
            </a:r>
            <a:r>
              <a:rPr lang="en-US" sz="1600" b="1" dirty="0"/>
              <a:t>ANN</a:t>
            </a:r>
            <a:r>
              <a:rPr lang="en-US" sz="1600" dirty="0"/>
              <a:t> and </a:t>
            </a:r>
            <a:r>
              <a:rPr lang="en-US" sz="1600" b="1" dirty="0"/>
              <a:t>CNN</a:t>
            </a:r>
            <a:r>
              <a:rPr lang="en-US" sz="1600" dirty="0"/>
              <a:t> are widely used for image classification tasks.</a:t>
            </a:r>
          </a:p>
          <a:p>
            <a:r>
              <a:rPr lang="en-US" sz="1600" b="1" dirty="0"/>
              <a:t>• Why this topic was chosen:</a:t>
            </a:r>
            <a:br>
              <a:rPr lang="en-US" sz="1600" dirty="0"/>
            </a:br>
            <a:r>
              <a:rPr lang="en-US" sz="1600" dirty="0"/>
              <a:t>The </a:t>
            </a:r>
            <a:r>
              <a:rPr lang="en-US" sz="1600" b="1" dirty="0"/>
              <a:t>Fashion-MNIST dataset</a:t>
            </a:r>
            <a:r>
              <a:rPr lang="en-US" sz="1600" dirty="0"/>
              <a:t> provides a practical and challenging benchmark for evaluating image recognition models. By comparing ANN and CNN on this dataset, we can gain a deeper understanding of how architectural differences impact learning and performance.</a:t>
            </a:r>
          </a:p>
          <a:p>
            <a:r>
              <a:rPr lang="en-US" sz="1600" b="1" dirty="0"/>
              <a:t>• Problem / Research Question:</a:t>
            </a:r>
            <a:br>
              <a:rPr lang="en-US" sz="1600" dirty="0"/>
            </a:br>
            <a:r>
              <a:rPr lang="en-US" sz="1600" dirty="0"/>
              <a:t>Can a CNN significantly outperform an ANN on image classification tasks due to its ability to capture spatial patterns and visual features?</a:t>
            </a:r>
          </a:p>
          <a:p>
            <a:pPr>
              <a:lnSpc>
                <a:spcPct val="115000"/>
              </a:lnSpc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181CC-9FA7-4F12-A1F4-E9DBC53D4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" y="2177437"/>
            <a:ext cx="6143661" cy="30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92A86-FA8C-A9DF-8ECC-4C7D7F97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404" y="-495612"/>
            <a:ext cx="6031358" cy="1321344"/>
          </a:xfrm>
        </p:spPr>
        <p:txBody>
          <a:bodyPr anchor="b">
            <a:normAutofit/>
          </a:bodyPr>
          <a:lstStyle/>
          <a:p>
            <a:pPr algn="ctr"/>
            <a:r>
              <a:rPr lang="en-US" sz="4700" dirty="0"/>
              <a:t>Objectives</a:t>
            </a:r>
            <a:endParaRPr lang="en-PK" sz="47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33AF0AC-03AD-08F3-99EB-87F4C645C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4432" y="1288098"/>
            <a:ext cx="6869047" cy="4787681"/>
          </a:xfrm>
        </p:spPr>
        <p:txBody>
          <a:bodyPr anchor="t">
            <a:noAutofit/>
          </a:bodyPr>
          <a:lstStyle/>
          <a:p>
            <a:r>
              <a:rPr lang="en-US" b="1" dirty="0"/>
              <a:t>• Main Objectives:</a:t>
            </a:r>
            <a:br>
              <a:rPr lang="en-US" dirty="0"/>
            </a:br>
            <a:r>
              <a:rPr lang="en-US" dirty="0"/>
              <a:t>To compare the performance of </a:t>
            </a:r>
            <a:r>
              <a:rPr lang="en-US" b="1" dirty="0"/>
              <a:t>Artificial Neural Networks (ANN)</a:t>
            </a:r>
            <a:r>
              <a:rPr lang="en-US" dirty="0"/>
              <a:t> and </a:t>
            </a:r>
            <a:r>
              <a:rPr lang="en-US" b="1" dirty="0"/>
              <a:t>Convolutional Neural Networks (CNN)</a:t>
            </a:r>
            <a:r>
              <a:rPr lang="en-US" dirty="0"/>
              <a:t> in classifying images from the </a:t>
            </a:r>
            <a:r>
              <a:rPr lang="en-US" b="1" dirty="0"/>
              <a:t>Fashion-MNIST dataset</a:t>
            </a:r>
            <a:r>
              <a:rPr lang="en-US" dirty="0"/>
              <a:t>.</a:t>
            </a:r>
          </a:p>
          <a:p>
            <a:r>
              <a:rPr lang="en-US" b="1" dirty="0"/>
              <a:t>• What the Project Aims to Demonstrate:</a:t>
            </a:r>
            <a:br>
              <a:rPr lang="en-US" dirty="0"/>
            </a:br>
            <a:r>
              <a:rPr lang="en-US" dirty="0"/>
              <a:t>To show how </a:t>
            </a:r>
            <a:r>
              <a:rPr lang="en-US" b="1" dirty="0"/>
              <a:t>CNNs outperform ANNs</a:t>
            </a:r>
            <a:r>
              <a:rPr lang="en-US" dirty="0"/>
              <a:t> by effectively capturing spatial and visual features such as edges, textures, and shapes — leading to higher accuracy and better generalization.</a:t>
            </a:r>
          </a:p>
          <a:p>
            <a:r>
              <a:rPr lang="en-US" b="1" dirty="0"/>
              <a:t>• Expected Outcomes / Benefits:</a:t>
            </a:r>
            <a:br>
              <a:rPr lang="en-US" dirty="0"/>
            </a:br>
            <a:r>
              <a:rPr lang="en-US" dirty="0"/>
              <a:t>A deeper understanding of how network architecture influences learning behavior, performance metrics, and image recognition capability — highlighting the strengths of CNNs for computer vision tasks.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3B8B97-2EEE-4843-8C7F-758D84C5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6C52333-1FA7-4EAF-8286-14B008B1B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EC4961-FC08-40D1-8428-FF961619C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240EBB-89C3-4662-887C-56272E083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00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A76B-A47A-F554-1CCD-6C93B9B2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6708525" cy="917325"/>
          </a:xfrm>
        </p:spPr>
        <p:txBody>
          <a:bodyPr>
            <a:normAutofit/>
          </a:bodyPr>
          <a:lstStyle/>
          <a:p>
            <a:r>
              <a:rPr lang="en-US" sz="5400" dirty="0"/>
              <a:t>Methodology</a:t>
            </a:r>
            <a:endParaRPr lang="en-PK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6CC4-9209-6B10-22DB-C3502204D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87" y="1457325"/>
            <a:ext cx="11775825" cy="2662441"/>
          </a:xfrm>
        </p:spPr>
        <p:txBody>
          <a:bodyPr>
            <a:normAutofit fontScale="47500" lnSpcReduction="20000"/>
          </a:bodyPr>
          <a:lstStyle/>
          <a:p>
            <a:r>
              <a:rPr lang="en-US" sz="2400" b="1" dirty="0"/>
              <a:t>Overview of How the Work Was Carried Out:</a:t>
            </a:r>
            <a:br>
              <a:rPr lang="en-US" sz="2400" dirty="0"/>
            </a:br>
            <a:r>
              <a:rPr lang="en-US" sz="2400" dirty="0"/>
              <a:t>The project involved training and evaluating two deep learning models — an </a:t>
            </a:r>
            <a:r>
              <a:rPr lang="en-US" sz="2400" b="1" dirty="0"/>
              <a:t>Artificial Neural Network (ANN)</a:t>
            </a:r>
            <a:r>
              <a:rPr lang="en-US" sz="2400" dirty="0"/>
              <a:t> and a </a:t>
            </a:r>
            <a:r>
              <a:rPr lang="en-US" sz="2400" b="1" dirty="0"/>
              <a:t>Convolutional Neural Network (CNN)</a:t>
            </a:r>
            <a:r>
              <a:rPr lang="en-US" sz="2400" dirty="0"/>
              <a:t> — on the </a:t>
            </a:r>
            <a:r>
              <a:rPr lang="en-US" sz="2400" b="1" dirty="0"/>
              <a:t>Fashion-MNIST dataset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The dataset was divided into </a:t>
            </a:r>
            <a:r>
              <a:rPr lang="en-US" sz="2400" b="1" dirty="0"/>
              <a:t>training (80%)</a:t>
            </a:r>
            <a:r>
              <a:rPr lang="en-US" sz="2400" dirty="0"/>
              <a:t>, </a:t>
            </a:r>
            <a:r>
              <a:rPr lang="en-US" sz="2400" b="1" dirty="0"/>
              <a:t>validation (20%)</a:t>
            </a:r>
            <a:r>
              <a:rPr lang="en-US" sz="2400" dirty="0"/>
              <a:t>, and </a:t>
            </a:r>
            <a:r>
              <a:rPr lang="en-US" sz="2400" b="1" dirty="0"/>
              <a:t>test</a:t>
            </a:r>
            <a:r>
              <a:rPr lang="en-US" sz="2400" dirty="0"/>
              <a:t> sets to ensure fair performance comparison.</a:t>
            </a:r>
          </a:p>
          <a:p>
            <a:r>
              <a:rPr lang="en-US" sz="2400" b="1" dirty="0"/>
              <a:t>• Tools, Techniques, or Methods Used: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Frameworks:</a:t>
            </a:r>
            <a:r>
              <a:rPr lang="en-US" sz="2400" dirty="0"/>
              <a:t> </a:t>
            </a:r>
            <a:r>
              <a:rPr lang="en-US" sz="2400" dirty="0" err="1"/>
              <a:t>PyTorch</a:t>
            </a:r>
            <a:r>
              <a:rPr lang="en-US" sz="2400" dirty="0"/>
              <a:t>, NumPy, Matplotlib.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Optimizer:</a:t>
            </a:r>
            <a:r>
              <a:rPr lang="en-US" sz="2400" dirty="0"/>
              <a:t> Adam with a learning rate of 0.001.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Loss Function:</a:t>
            </a:r>
            <a:r>
              <a:rPr lang="en-US" sz="2400" dirty="0"/>
              <a:t> </a:t>
            </a:r>
            <a:r>
              <a:rPr lang="en-US" sz="2400" dirty="0" err="1"/>
              <a:t>CrossEntropyLoss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Epochs:</a:t>
            </a:r>
            <a:r>
              <a:rPr lang="en-US" sz="2400" dirty="0"/>
              <a:t> 65 training iterations for both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Regularization:</a:t>
            </a:r>
            <a:r>
              <a:rPr lang="en-US" sz="2400" dirty="0"/>
              <a:t> Dropout layers added to prevent overfitting.</a:t>
            </a:r>
          </a:p>
          <a:p>
            <a:pPr algn="just"/>
            <a:endParaRPr lang="en-P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BEA1A-3026-4DDA-AD72-79016B91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8344"/>
            <a:ext cx="12192000" cy="23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22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4DAEC8-6DF8-6145-C203-E80AA0A3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9861-FB7E-83D7-184F-63CC993DD7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8238" y="-1589087"/>
            <a:ext cx="5976937" cy="2617787"/>
          </a:xfrm>
        </p:spPr>
        <p:txBody>
          <a:bodyPr anchor="b">
            <a:normAutofit/>
          </a:bodyPr>
          <a:lstStyle/>
          <a:p>
            <a:r>
              <a:rPr lang="en-US" sz="3800" dirty="0"/>
              <a:t>Data/ Source</a:t>
            </a:r>
            <a:endParaRPr lang="en-PK" sz="3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E359D8-431F-4DF1-8339-377487680EF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0" y="1144618"/>
            <a:ext cx="117062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• Data Sources, Materials, or Resources Used: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project utilized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Fashion-MNIST dataset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which contains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70,000 grayscale images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of clothing items divided into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10 categories,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such as T-shirt, Trouser, Dress, and Sneaker.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dataset was imported directly using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TorchVision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Datasets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from the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PyTorch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library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• Preprocessing, Setup, or Preparation Done: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Each image (28×28 pixels) was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normalized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to a range of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[-1, 1]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was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split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into training (80%), validation (20%), and testing 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Batch size: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64 for efficient computation.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Applied transformations using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transforms.Compose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 Unicode MS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for consistency in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• Key Assumptions or Parameters: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dataset is representative of common fashion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Random seed values were fixed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reproducibility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Training and validation processes assume consistent model hyperparameters and no data leakage.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3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E3D5-1D2D-14EB-1476-0A4CE34A6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B20D-9144-BCEB-4E6A-AD0645C0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25" y="165750"/>
            <a:ext cx="11101135" cy="1269750"/>
          </a:xfrm>
        </p:spPr>
        <p:txBody>
          <a:bodyPr>
            <a:normAutofit fontScale="90000"/>
          </a:bodyPr>
          <a:lstStyle/>
          <a:p>
            <a:r>
              <a:rPr lang="en-GB" sz="5400" b="1" dirty="0"/>
              <a:t>Implementation</a:t>
            </a:r>
            <a:br>
              <a:rPr lang="en-GB" sz="5400" b="1" dirty="0">
                <a:solidFill>
                  <a:srgbClr val="003366"/>
                </a:solidFill>
              </a:rPr>
            </a:br>
            <a:endParaRPr lang="en-PK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2BAD-BCBE-6CAB-5FD8-28ACAD296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23951"/>
            <a:ext cx="6534150" cy="57340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• Step-by-step outline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Load Fashion-MNIST via </a:t>
            </a:r>
            <a:r>
              <a:rPr lang="en-GB" dirty="0" err="1"/>
              <a:t>TorchVision</a:t>
            </a:r>
            <a:r>
              <a:rPr lang="en-GB" dirty="0"/>
              <a:t> and apply transforms (</a:t>
            </a:r>
            <a:r>
              <a:rPr lang="en-GB" dirty="0" err="1"/>
              <a:t>ToTensor</a:t>
            </a:r>
            <a:r>
              <a:rPr lang="en-GB" dirty="0"/>
              <a:t>, Normalize).</a:t>
            </a:r>
          </a:p>
          <a:p>
            <a:pPr>
              <a:buFont typeface="+mj-lt"/>
              <a:buAutoNum type="arabicPeriod"/>
            </a:pPr>
            <a:r>
              <a:rPr lang="en-GB" dirty="0"/>
              <a:t>Split dataset: </a:t>
            </a:r>
            <a:r>
              <a:rPr lang="en-GB" b="1" dirty="0"/>
              <a:t>80% train / 20% validation</a:t>
            </a:r>
            <a:r>
              <a:rPr lang="en-GB" dirty="0"/>
              <a:t>, keep test set separate.</a:t>
            </a:r>
          </a:p>
          <a:p>
            <a:pPr>
              <a:buFont typeface="+mj-lt"/>
              <a:buAutoNum type="arabicPeriod"/>
            </a:pPr>
            <a:r>
              <a:rPr lang="en-GB" dirty="0"/>
              <a:t>Build models: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1" dirty="0"/>
              <a:t>ANN:</a:t>
            </a:r>
            <a:r>
              <a:rPr lang="en-GB" dirty="0"/>
              <a:t> flatten → Dense(256) → </a:t>
            </a:r>
            <a:r>
              <a:rPr lang="en-GB" dirty="0" err="1"/>
              <a:t>ReLU</a:t>
            </a:r>
            <a:r>
              <a:rPr lang="en-GB" dirty="0"/>
              <a:t> → Dropout(0.3) → Dense(128) → Dense(64) → Output(10).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b="1" dirty="0"/>
              <a:t>CNN:</a:t>
            </a:r>
            <a:r>
              <a:rPr lang="en-GB" dirty="0"/>
              <a:t> Conv(32) → </a:t>
            </a:r>
            <a:r>
              <a:rPr lang="en-GB" dirty="0" err="1"/>
              <a:t>ReLU</a:t>
            </a:r>
            <a:r>
              <a:rPr lang="en-GB" dirty="0"/>
              <a:t> → Pool → Conv(64) → </a:t>
            </a:r>
            <a:r>
              <a:rPr lang="en-GB" dirty="0" err="1"/>
              <a:t>ReLU</a:t>
            </a:r>
            <a:r>
              <a:rPr lang="en-GB" dirty="0"/>
              <a:t> → Pool → Flatten → Dense(128) → Dropout(0.5) → Output(10).</a:t>
            </a:r>
          </a:p>
          <a:p>
            <a:pPr>
              <a:buFont typeface="+mj-lt"/>
              <a:buAutoNum type="arabicPeriod"/>
            </a:pPr>
            <a:r>
              <a:rPr lang="en-GB" dirty="0"/>
              <a:t>Configure training: </a:t>
            </a:r>
            <a:r>
              <a:rPr lang="en-GB" dirty="0" err="1"/>
              <a:t>CrossEntropyLoss</a:t>
            </a:r>
            <a:r>
              <a:rPr lang="en-GB" dirty="0"/>
              <a:t>, Adam optimizer (</a:t>
            </a:r>
            <a:r>
              <a:rPr lang="en-GB" dirty="0" err="1"/>
              <a:t>lr</a:t>
            </a:r>
            <a:r>
              <a:rPr lang="en-GB" dirty="0"/>
              <a:t>=0.001), </a:t>
            </a:r>
            <a:r>
              <a:rPr lang="en-GB" dirty="0" err="1"/>
              <a:t>batch_size</a:t>
            </a:r>
            <a:r>
              <a:rPr lang="en-GB" dirty="0"/>
              <a:t>=64, epochs=65.</a:t>
            </a:r>
          </a:p>
          <a:p>
            <a:pPr>
              <a:buFont typeface="+mj-lt"/>
              <a:buAutoNum type="arabicPeriod"/>
            </a:pPr>
            <a:r>
              <a:rPr lang="en-GB" dirty="0"/>
              <a:t>Train each model, record training &amp; validation loss/accuracy per epoch.</a:t>
            </a:r>
          </a:p>
          <a:p>
            <a:pPr>
              <a:buFont typeface="+mj-lt"/>
              <a:buAutoNum type="arabicPeriod"/>
            </a:pPr>
            <a:r>
              <a:rPr lang="en-GB" dirty="0"/>
              <a:t>Evaluate on test set: compute test loss, test accuracy, and class confusion matrices.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Visual checks: plot loss/accuracy curves, show sample predictions and confusion matrices.</a:t>
            </a:r>
          </a:p>
          <a:p>
            <a:r>
              <a:rPr lang="en-GB" b="1" dirty="0"/>
              <a:t>• Important stages / milestones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 split &amp; </a:t>
            </a:r>
            <a:r>
              <a:rPr lang="en-GB" b="1" dirty="0" err="1"/>
              <a:t>preprocessing</a:t>
            </a:r>
            <a:r>
              <a:rPr lang="en-GB" dirty="0"/>
              <a:t> completed (ensures fair comparison).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Model implementation</a:t>
            </a:r>
            <a:r>
              <a:rPr lang="en-GB" dirty="0"/>
              <a:t> verified with a small forward pass.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Training baseline</a:t>
            </a:r>
            <a:r>
              <a:rPr lang="en-GB" dirty="0"/>
              <a:t> after 10 epochs to sanity-check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Full training</a:t>
            </a:r>
            <a:r>
              <a:rPr lang="en-GB" dirty="0"/>
              <a:t> to 65 epochs, producing stable curves.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Final evaluation</a:t>
            </a:r>
            <a:r>
              <a:rPr lang="en-GB" dirty="0"/>
              <a:t>: test accuracy &amp; confusion matrices (used for analysis).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3.png">
            <a:extLst>
              <a:ext uri="{FF2B5EF4-FFF2-40B4-BE49-F238E27FC236}">
                <a16:creationId xmlns:a16="http://schemas.microsoft.com/office/drawing/2014/main" id="{97B26479-0E5C-4466-BE3F-ED185BE6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1" y="2165750"/>
            <a:ext cx="5532448" cy="3130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89393-737F-45AF-A3FE-51FAB904763F}"/>
              </a:ext>
            </a:extLst>
          </p:cNvPr>
          <p:cNvSpPr txBox="1"/>
          <p:nvPr/>
        </p:nvSpPr>
        <p:spPr>
          <a:xfrm>
            <a:off x="8362950" y="5295899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Predictions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67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22159-206E-EFD1-D833-86530CA44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98A8-CFD0-24FB-4B56-F7811ACA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1" y="117969"/>
            <a:ext cx="12079547" cy="1809500"/>
          </a:xfrm>
        </p:spPr>
        <p:txBody>
          <a:bodyPr>
            <a:normAutofit/>
          </a:bodyPr>
          <a:lstStyle/>
          <a:p>
            <a:r>
              <a:rPr lang="en-GB" sz="5400" b="1" dirty="0"/>
              <a:t>Results </a:t>
            </a:r>
            <a:r>
              <a:rPr lang="en-US" sz="5400" dirty="0"/>
              <a:t>	</a:t>
            </a:r>
            <a:endParaRPr lang="en-PK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E4CFE-5477-EFD2-076C-AB9DDA0AF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1" y="1069893"/>
            <a:ext cx="5916139" cy="56701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• Key Results, Outputs, or Observations: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ANN:</a:t>
            </a:r>
            <a:r>
              <a:rPr lang="en-US" dirty="0"/>
              <a:t> Test Accuracy = </a:t>
            </a:r>
            <a:r>
              <a:rPr lang="en-US" b="1" dirty="0"/>
              <a:t>89.32%</a:t>
            </a:r>
            <a:r>
              <a:rPr lang="en-US" dirty="0"/>
              <a:t>, Test Loss = </a:t>
            </a:r>
            <a:r>
              <a:rPr lang="en-US" b="1" dirty="0"/>
              <a:t>0.3724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CNN:</a:t>
            </a:r>
            <a:r>
              <a:rPr lang="en-US" dirty="0"/>
              <a:t> Test Accuracy = </a:t>
            </a:r>
            <a:r>
              <a:rPr lang="en-US" b="1" dirty="0"/>
              <a:t>92.39%</a:t>
            </a:r>
            <a:r>
              <a:rPr lang="en-US" dirty="0"/>
              <a:t>, Test Loss = </a:t>
            </a:r>
            <a:r>
              <a:rPr lang="en-US" b="1" dirty="0"/>
              <a:t>0.3386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CNN showed smoother learning curves and faster convergence.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models learned effectively, but CNN achieved higher generalization on unseen data.</a:t>
            </a:r>
          </a:p>
          <a:p>
            <a:r>
              <a:rPr lang="en-US" b="1" dirty="0"/>
              <a:t>• Graphs, Tables, or Visuals Summarizing Outcomes: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(Insert visual)</a:t>
            </a:r>
            <a:r>
              <a:rPr lang="en-US" dirty="0"/>
              <a:t> </a:t>
            </a:r>
            <a:r>
              <a:rPr lang="en-US" b="1" dirty="0"/>
              <a:t>graphs.png</a:t>
            </a:r>
            <a:r>
              <a:rPr lang="en-US" dirty="0"/>
              <a:t> → Training &amp; Validation Loss and Accuracy curves.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(Insert visual)</a:t>
            </a:r>
            <a:r>
              <a:rPr lang="en-US" dirty="0"/>
              <a:t> </a:t>
            </a:r>
            <a:r>
              <a:rPr lang="en-US" b="1" dirty="0"/>
              <a:t>1.png</a:t>
            </a:r>
            <a:r>
              <a:rPr lang="en-US" dirty="0"/>
              <a:t> (ANN) and </a:t>
            </a:r>
            <a:r>
              <a:rPr lang="en-US" b="1" dirty="0"/>
              <a:t>2.png</a:t>
            </a:r>
            <a:r>
              <a:rPr lang="en-US" dirty="0"/>
              <a:t> (CNN) → Confusion matrices for class-wise accuracy comparison.</a:t>
            </a:r>
          </a:p>
          <a:p>
            <a:r>
              <a:rPr lang="en-US" b="1" dirty="0"/>
              <a:t>• Comparison Between Expected and Actual Results: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Expected:</a:t>
            </a:r>
            <a:r>
              <a:rPr lang="en-US" dirty="0"/>
              <a:t> CNN to outperform ANN due to convolutional feature extraction.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Actual:</a:t>
            </a:r>
            <a:r>
              <a:rPr lang="en-US" dirty="0"/>
              <a:t> CNN achieved ~3% higher test accuracy, confirming its advantage in visual pattern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ANN performed well but struggled with visually similar categories like </a:t>
            </a:r>
            <a:r>
              <a:rPr lang="en-US" i="1" dirty="0"/>
              <a:t>Shirt, Coat, and Pullover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PK" dirty="0"/>
          </a:p>
        </p:txBody>
      </p:sp>
      <p:pic>
        <p:nvPicPr>
          <p:cNvPr id="5" name="Picture 4" descr="graphs.png">
            <a:extLst>
              <a:ext uri="{FF2B5EF4-FFF2-40B4-BE49-F238E27FC236}">
                <a16:creationId xmlns:a16="http://schemas.microsoft.com/office/drawing/2014/main" id="{627C5F99-A4D2-42CB-9D14-9EEF3E4A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07793"/>
            <a:ext cx="6001362" cy="41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9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504F-A89C-B619-8C73-48DC63A87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1ED9-1310-B41D-B3FA-DCCFC51E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69" y="117969"/>
            <a:ext cx="11101135" cy="1395804"/>
          </a:xfrm>
        </p:spPr>
        <p:txBody>
          <a:bodyPr>
            <a:normAutofit/>
          </a:bodyPr>
          <a:lstStyle/>
          <a:p>
            <a:r>
              <a:rPr lang="en-GB" sz="5400" b="1" dirty="0"/>
              <a:t>Discussion </a:t>
            </a:r>
            <a:endParaRPr lang="en-PK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D471-29CF-A433-6B5B-E1963A8C1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05581"/>
            <a:ext cx="8181975" cy="5661919"/>
          </a:xfrm>
        </p:spPr>
        <p:txBody>
          <a:bodyPr>
            <a:noAutofit/>
          </a:bodyPr>
          <a:lstStyle/>
          <a:p>
            <a:r>
              <a:rPr lang="en-US" sz="1200" b="1" dirty="0"/>
              <a:t>• What Do the Results Mean?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results confirm that </a:t>
            </a:r>
            <a:r>
              <a:rPr lang="en-US" sz="1200" b="1" dirty="0"/>
              <a:t>Convolutional Neural Networks (CNNs)</a:t>
            </a:r>
            <a:r>
              <a:rPr lang="en-US" sz="1200" dirty="0"/>
              <a:t> are better suited for image classification tasks than </a:t>
            </a:r>
            <a:r>
              <a:rPr lang="en-US" sz="1200" b="1" dirty="0"/>
              <a:t>Artificial Neural Networks (ANNs)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CNNs efficiently learn </a:t>
            </a:r>
            <a:r>
              <a:rPr lang="en-US" sz="1200" b="1" dirty="0"/>
              <a:t>spatial hierarchies</a:t>
            </a:r>
            <a:r>
              <a:rPr lang="en-US" sz="1200" dirty="0"/>
              <a:t> and visual features like edges and textures, which improves recognition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ANNs process flattened pixel data and therefore lose spatial relationships, reducing classification precision.</a:t>
            </a:r>
          </a:p>
          <a:p>
            <a:r>
              <a:rPr lang="en-US" sz="1200" b="1" dirty="0"/>
              <a:t>• Insights, Patterns, or Key Takeaways: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CNN achieved higher </a:t>
            </a:r>
            <a:r>
              <a:rPr lang="en-US" sz="1200" b="1" dirty="0"/>
              <a:t>accuracy (92.39%)</a:t>
            </a:r>
            <a:r>
              <a:rPr lang="en-US" sz="1200" dirty="0"/>
              <a:t> and lower </a:t>
            </a:r>
            <a:r>
              <a:rPr lang="en-US" sz="1200" b="1" dirty="0"/>
              <a:t>loss (0.3386)</a:t>
            </a:r>
            <a:r>
              <a:rPr lang="en-US" sz="1200" dirty="0"/>
              <a:t>, proving better generalization.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Confusion matrices</a:t>
            </a:r>
            <a:r>
              <a:rPr lang="en-US" sz="1200" dirty="0"/>
              <a:t> showed CNN made fewer mistakes, especially for visually similar classes (e.g., Shirt vs Coat).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Dropout</a:t>
            </a:r>
            <a:r>
              <a:rPr lang="en-US" sz="1200" dirty="0"/>
              <a:t> and </a:t>
            </a:r>
            <a:r>
              <a:rPr lang="en-US" sz="1200" b="1" dirty="0"/>
              <a:t>validation monitoring</a:t>
            </a:r>
            <a:r>
              <a:rPr lang="en-US" sz="1200" dirty="0"/>
              <a:t> helped prevent overfitting in both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Training curves demonstrated </a:t>
            </a:r>
            <a:r>
              <a:rPr lang="en-US" sz="1200" b="1" dirty="0"/>
              <a:t>steady convergence</a:t>
            </a:r>
            <a:r>
              <a:rPr lang="en-US" sz="1200" dirty="0"/>
              <a:t> for CNN and mild fluctuations for ANN near the end of training.</a:t>
            </a:r>
          </a:p>
          <a:p>
            <a:r>
              <a:rPr lang="en-US" sz="1200" b="1" dirty="0"/>
              <a:t>• Challenges Encountered and How They Were Handled: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Challenge:</a:t>
            </a:r>
            <a:r>
              <a:rPr lang="en-US" sz="1200" dirty="0"/>
              <a:t> Slight overfitting in ANN after 50+ epochs.</a:t>
            </a:r>
            <a:br>
              <a:rPr lang="en-US" sz="1200" dirty="0"/>
            </a:br>
            <a:r>
              <a:rPr lang="en-US" sz="1200" b="1" dirty="0"/>
              <a:t>Solution:</a:t>
            </a:r>
            <a:r>
              <a:rPr lang="en-US" sz="1200" dirty="0"/>
              <a:t> Added dropout layers (0.3) to improve regularization.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Challenge:</a:t>
            </a:r>
            <a:r>
              <a:rPr lang="en-US" sz="1200" dirty="0"/>
              <a:t> Ensuring balanced class representation during training.</a:t>
            </a:r>
            <a:br>
              <a:rPr lang="en-US" sz="1200" dirty="0"/>
            </a:br>
            <a:r>
              <a:rPr lang="en-US" sz="1200" b="1" dirty="0"/>
              <a:t>Solution:</a:t>
            </a:r>
            <a:r>
              <a:rPr lang="en-US" sz="1200" dirty="0"/>
              <a:t> Used random shuffling and batch normalization through </a:t>
            </a:r>
            <a:r>
              <a:rPr lang="en-US" sz="1200" dirty="0" err="1"/>
              <a:t>PyTorch</a:t>
            </a:r>
            <a:r>
              <a:rPr lang="en-US" sz="1200" dirty="0"/>
              <a:t> </a:t>
            </a:r>
            <a:r>
              <a:rPr lang="en-US" sz="1200" dirty="0" err="1"/>
              <a:t>DataLoader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Challenge:</a:t>
            </a:r>
            <a:r>
              <a:rPr lang="en-US" sz="1200" dirty="0"/>
              <a:t> Maintaining consistent comparison.</a:t>
            </a:r>
            <a:br>
              <a:rPr lang="en-US" sz="1200" dirty="0"/>
            </a:br>
            <a:r>
              <a:rPr lang="en-US" sz="1200" b="1" dirty="0"/>
              <a:t>Solution:</a:t>
            </a:r>
            <a:r>
              <a:rPr lang="en-US" sz="1200" dirty="0"/>
              <a:t> Both models were trained under identical hyperparameters and evaluation metrics.</a:t>
            </a:r>
          </a:p>
          <a:p>
            <a:pPr marL="0" indent="0" algn="just">
              <a:buNone/>
            </a:pPr>
            <a:endParaRPr lang="en-PK" sz="1200" dirty="0"/>
          </a:p>
        </p:txBody>
      </p:sp>
      <p:pic>
        <p:nvPicPr>
          <p:cNvPr id="6" name="Picture 5" descr="1.png">
            <a:extLst>
              <a:ext uri="{FF2B5EF4-FFF2-40B4-BE49-F238E27FC236}">
                <a16:creationId xmlns:a16="http://schemas.microsoft.com/office/drawing/2014/main" id="{498CE091-FD3E-4894-8FBF-70DD13E83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775" y="117970"/>
            <a:ext cx="3474644" cy="3015546"/>
          </a:xfrm>
          <a:prstGeom prst="rect">
            <a:avLst/>
          </a:prstGeom>
        </p:spPr>
      </p:pic>
      <p:pic>
        <p:nvPicPr>
          <p:cNvPr id="7" name="Picture 6" descr="2.png">
            <a:extLst>
              <a:ext uri="{FF2B5EF4-FFF2-40B4-BE49-F238E27FC236}">
                <a16:creationId xmlns:a16="http://schemas.microsoft.com/office/drawing/2014/main" id="{2A35D2CD-BAE6-4289-B8DE-785145F8F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3571666"/>
            <a:ext cx="3474644" cy="30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5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2A0B9-F147-8A8F-6DD1-D1B476E9E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A6FDB-986E-F689-23E0-F349DE3C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491" y="-897700"/>
            <a:ext cx="5504361" cy="1819727"/>
          </a:xfrm>
        </p:spPr>
        <p:txBody>
          <a:bodyPr anchor="b">
            <a:normAutofit/>
          </a:bodyPr>
          <a:lstStyle/>
          <a:p>
            <a:r>
              <a:rPr lang="en-US" sz="4700" dirty="0"/>
              <a:t>Conclusion</a:t>
            </a:r>
            <a:endParaRPr lang="en-PK" sz="4700" dirty="0"/>
          </a:p>
        </p:txBody>
      </p:sp>
      <p:pic>
        <p:nvPicPr>
          <p:cNvPr id="5" name="Picture 4" descr="Close up of ruler">
            <a:extLst>
              <a:ext uri="{FF2B5EF4-FFF2-40B4-BE49-F238E27FC236}">
                <a16:creationId xmlns:a16="http://schemas.microsoft.com/office/drawing/2014/main" id="{B3E1FCAC-BAEE-518F-2CEF-7EF49ECFF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43" r="21331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287B-A0F6-54F1-2EC9-7FA696B1B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577" y="1226453"/>
            <a:ext cx="5776388" cy="5359659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b="1" dirty="0"/>
              <a:t>• Recap of What Was Achieved:</a:t>
            </a:r>
            <a:br>
              <a:rPr lang="en-US" sz="2000" dirty="0"/>
            </a:br>
            <a:r>
              <a:rPr lang="en-US" sz="2000" dirty="0"/>
              <a:t>Implemented and compared </a:t>
            </a:r>
            <a:r>
              <a:rPr lang="en-US" sz="2000" b="1" dirty="0"/>
              <a:t>ANN</a:t>
            </a:r>
            <a:r>
              <a:rPr lang="en-US" sz="2000" dirty="0"/>
              <a:t> and </a:t>
            </a:r>
            <a:r>
              <a:rPr lang="en-US" sz="2000" b="1" dirty="0"/>
              <a:t>CNN</a:t>
            </a:r>
            <a:r>
              <a:rPr lang="en-US" sz="2000" dirty="0"/>
              <a:t> models on the </a:t>
            </a:r>
            <a:r>
              <a:rPr lang="en-US" sz="2000" b="1" dirty="0"/>
              <a:t>Fashion-MNIST</a:t>
            </a:r>
            <a:r>
              <a:rPr lang="en-US" sz="2000" dirty="0"/>
              <a:t> dataset, analyzing accuracy and loss.</a:t>
            </a:r>
          </a:p>
          <a:p>
            <a:r>
              <a:rPr lang="en-US" sz="2000" b="1" dirty="0"/>
              <a:t>• Key Points Learned: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CNN</a:t>
            </a:r>
            <a:r>
              <a:rPr lang="en-US" sz="2000" dirty="0"/>
              <a:t> achieved higher accuracy and better generalization.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ANN</a:t>
            </a:r>
            <a:r>
              <a:rPr lang="en-US" sz="2000" dirty="0"/>
              <a:t> performed well but lacked spatial feature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Dropout</a:t>
            </a:r>
            <a:r>
              <a:rPr lang="en-US" sz="2000" dirty="0"/>
              <a:t> improved stability and reduced overfitting.</a:t>
            </a:r>
          </a:p>
          <a:p>
            <a:r>
              <a:rPr lang="en-US" sz="2000" b="1" dirty="0"/>
              <a:t>• Broader Contribution:</a:t>
            </a:r>
            <a:br>
              <a:rPr lang="en-US" sz="2000" dirty="0"/>
            </a:br>
            <a:r>
              <a:rPr lang="en-US" sz="2000" dirty="0"/>
              <a:t>The project demonstrates how </a:t>
            </a:r>
            <a:r>
              <a:rPr lang="en-US" sz="2000" b="1" dirty="0"/>
              <a:t>model architecture</a:t>
            </a:r>
            <a:r>
              <a:rPr lang="en-US" sz="2000" dirty="0"/>
              <a:t> impacts learning performance and highlights </a:t>
            </a:r>
            <a:r>
              <a:rPr lang="en-US" sz="2000" b="1" dirty="0"/>
              <a:t>CNNs’ strength</a:t>
            </a:r>
            <a:r>
              <a:rPr lang="en-US" sz="2000" dirty="0"/>
              <a:t> in visual recognition tasks.</a:t>
            </a:r>
          </a:p>
          <a:p>
            <a:pPr marL="0" indent="0">
              <a:lnSpc>
                <a:spcPct val="115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874946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1303</Words>
  <Application>Microsoft Office PowerPoint</Application>
  <PresentationFormat>Widescreen</PresentationFormat>
  <Paragraphs>98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Arial Unicode MS</vt:lpstr>
      <vt:lpstr>Avenir Next LT Pro</vt:lpstr>
      <vt:lpstr>Bell MT</vt:lpstr>
      <vt:lpstr>Calibri</vt:lpstr>
      <vt:lpstr>GlowVTI</vt:lpstr>
      <vt:lpstr>Fashion-MNIST Classification Using ANN and CNN  </vt:lpstr>
      <vt:lpstr>Introduction</vt:lpstr>
      <vt:lpstr>Objectives</vt:lpstr>
      <vt:lpstr>Methodology</vt:lpstr>
      <vt:lpstr>Data/ Source</vt:lpstr>
      <vt:lpstr>Implementation </vt:lpstr>
      <vt:lpstr>Results  </vt:lpstr>
      <vt:lpstr>Discussion 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Intrusion Detection System Using Machine Learning</dc:title>
  <dc:creator>ali muqtadir</dc:creator>
  <cp:lastModifiedBy>Huzaifa Pervaiz</cp:lastModifiedBy>
  <cp:revision>23</cp:revision>
  <dcterms:created xsi:type="dcterms:W3CDTF">2023-12-07T19:23:02Z</dcterms:created>
  <dcterms:modified xsi:type="dcterms:W3CDTF">2025-11-05T01:18:58Z</dcterms:modified>
</cp:coreProperties>
</file>